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84" r:id="rId4"/>
    <p:sldId id="385" r:id="rId5"/>
    <p:sldId id="337" r:id="rId6"/>
    <p:sldId id="320" r:id="rId7"/>
    <p:sldId id="321" r:id="rId8"/>
    <p:sldId id="322" r:id="rId9"/>
    <p:sldId id="323" r:id="rId10"/>
    <p:sldId id="393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8" r:id="rId20"/>
    <p:sldId id="358" r:id="rId21"/>
    <p:sldId id="349" r:id="rId22"/>
    <p:sldId id="350" r:id="rId23"/>
    <p:sldId id="392" r:id="rId24"/>
    <p:sldId id="379" r:id="rId25"/>
    <p:sldId id="380" r:id="rId26"/>
    <p:sldId id="382" r:id="rId27"/>
    <p:sldId id="388" r:id="rId28"/>
    <p:sldId id="389" r:id="rId29"/>
    <p:sldId id="31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8170426065162984"/>
          <c:y val="0.11811023622047293"/>
          <c:w val="0.39849624060150385"/>
          <c:h val="0.8346456692913386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Leste</c:v>
                </c:pt>
              </c:strCache>
            </c:strRef>
          </c:tx>
          <c:spPr>
            <a:solidFill>
              <a:schemeClr val="accent1"/>
            </a:solidFill>
            <a:ln w="12695">
              <a:solidFill>
                <a:schemeClr val="tx1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CC99FF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8.6311858445548686E-2"/>
                  <c:y val="-0.16895462144773368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389">
                <a:noFill/>
              </a:ln>
            </c:spPr>
            <c:txPr>
              <a:bodyPr/>
              <a:lstStyle/>
              <a:p>
                <a:pPr>
                  <a:defRPr sz="19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Até 30 anos</c:v>
                </c:pt>
                <c:pt idx="1">
                  <c:v>30 - 40</c:v>
                </c:pt>
                <c:pt idx="2">
                  <c:v>40 a 50</c:v>
                </c:pt>
                <c:pt idx="3">
                  <c:v>50 a 60</c:v>
                </c:pt>
                <c:pt idx="4">
                  <c:v>&gt; 60 anos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88</c:v>
                </c:pt>
                <c:pt idx="1">
                  <c:v>281</c:v>
                </c:pt>
                <c:pt idx="2">
                  <c:v>298</c:v>
                </c:pt>
                <c:pt idx="3">
                  <c:v>181</c:v>
                </c:pt>
                <c:pt idx="4">
                  <c:v>52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78195488721804562"/>
          <c:y val="0.30708661417322997"/>
          <c:w val="0.21303258145363421"/>
          <c:h val="0.46194225721785004"/>
        </c:manualLayout>
      </c:layout>
      <c:spPr>
        <a:noFill/>
        <a:ln w="3174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7919799498746983"/>
          <c:y val="0.10236220472440972"/>
          <c:w val="0.39849624060150385"/>
          <c:h val="0.8346456692913386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Leste</c:v>
                </c:pt>
              </c:strCache>
            </c:strRef>
          </c:tx>
          <c:spPr>
            <a:solidFill>
              <a:schemeClr val="accent1"/>
            </a:solidFill>
            <a:ln w="12695">
              <a:solidFill>
                <a:schemeClr val="tx1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9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-3.728351396476972E-2"/>
                  <c:y val="2.1043108547644608E-2"/>
                </c:manualLayout>
              </c:layout>
              <c:dLblPos val="bestFit"/>
              <c:showPercent val="1"/>
            </c:dLbl>
            <c:dLbl>
              <c:idx val="3"/>
              <c:layout/>
              <c:dLblPos val="bestFit"/>
              <c:showPercent val="1"/>
            </c:dLbl>
            <c:dLbl>
              <c:idx val="4"/>
              <c:layout/>
              <c:dLblPos val="bestFit"/>
              <c:showPercent val="1"/>
            </c:dLbl>
            <c:numFmt formatCode="0.0%" sourceLinked="0"/>
            <c:spPr>
              <a:noFill/>
              <a:ln w="25389">
                <a:noFill/>
              </a:ln>
            </c:spPr>
            <c:txPr>
              <a:bodyPr/>
              <a:lstStyle/>
              <a:p>
                <a:pPr>
                  <a:defRPr sz="19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Até 3 Sal Min</c:v>
                </c:pt>
                <c:pt idx="1">
                  <c:v>3 a 5</c:v>
                </c:pt>
                <c:pt idx="2">
                  <c:v>5 a 10</c:v>
                </c:pt>
                <c:pt idx="3">
                  <c:v>10 a 20</c:v>
                </c:pt>
                <c:pt idx="4">
                  <c:v>&gt; 20 Sal Min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751</c:v>
                </c:pt>
                <c:pt idx="1">
                  <c:v>126</c:v>
                </c:pt>
                <c:pt idx="2">
                  <c:v>19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7606516290726848"/>
          <c:y val="0.30183727034120861"/>
          <c:w val="0.23433583959899826"/>
          <c:h val="0.46194225721785004"/>
        </c:manualLayout>
      </c:layout>
      <c:spPr>
        <a:noFill/>
        <a:ln w="3174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40428-2CD1-4E9C-BC56-670C64873264}" type="datetimeFigureOut">
              <a:rPr lang="pt-BR" smtClean="0"/>
              <a:pPr/>
              <a:t>12/07/2020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AD989-9292-486A-9634-ECB18B260F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817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12/07/2020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7479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12/07/2020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761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12/07/2020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17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12/07/2020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9205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12/07/2020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780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12/07/2020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022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12/07/2020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251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12/07/2020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786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12/07/2020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136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12/07/2020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999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12/07/2020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952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231E4-70AA-46B8-898F-2EAE4CB8FF07}" type="datetimeFigureOut">
              <a:rPr lang="pt-BR" smtClean="0"/>
              <a:pPr/>
              <a:t>12/07/2020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7250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Avaliação</a:t>
            </a:r>
            <a:r>
              <a:rPr lang="en-US" b="1" dirty="0" smtClean="0">
                <a:solidFill>
                  <a:schemeClr val="bg2"/>
                </a:solidFill>
              </a:rPr>
              <a:t> Atuarial 2020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b="1" dirty="0" smtClean="0">
                <a:solidFill>
                  <a:schemeClr val="bg2"/>
                </a:solidFill>
              </a:rPr>
              <a:t>Santo Antônio de Posse</a:t>
            </a:r>
            <a:endParaRPr lang="pt-BR" b="1" dirty="0">
              <a:solidFill>
                <a:schemeClr val="bg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784" y="188640"/>
            <a:ext cx="626956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209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179512" y="2708920"/>
            <a:ext cx="8964488" cy="1143000"/>
            <a:chOff x="2554" y="0"/>
            <a:chExt cx="5432" cy="1309"/>
          </a:xfrm>
        </p:grpSpPr>
        <p:sp>
          <p:nvSpPr>
            <p:cNvPr id="36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471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2554" y="783"/>
              <a:ext cx="719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Admissão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n-1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 flipV="1">
              <a:off x="471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1069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 = aposentadoria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1835696" y="4493291"/>
            <a:ext cx="5904656" cy="1143000"/>
            <a:chOff x="2502" y="0"/>
            <a:chExt cx="5484" cy="1309"/>
          </a:xfrm>
        </p:grpSpPr>
        <p:sp>
          <p:nvSpPr>
            <p:cNvPr id="7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2502" y="785"/>
              <a:ext cx="771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Concessão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m-1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70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 = morte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66" name="CaixaDeTexto 65"/>
          <p:cNvSpPr txBox="1"/>
          <p:nvPr/>
        </p:nvSpPr>
        <p:spPr>
          <a:xfrm>
            <a:off x="2771800" y="5775067"/>
            <a:ext cx="1942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Acumulou as contribuições?</a:t>
            </a:r>
            <a:endParaRPr lang="pt-BR" sz="1000" dirty="0"/>
          </a:p>
        </p:txBody>
      </p:sp>
      <p:sp>
        <p:nvSpPr>
          <p:cNvPr id="64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69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 Avaliação Atuarial: Capitalização e PUC</a:t>
            </a:r>
          </a:p>
        </p:txBody>
      </p:sp>
      <p:sp>
        <p:nvSpPr>
          <p:cNvPr id="99" name="Line 24"/>
          <p:cNvSpPr>
            <a:spLocks noChangeShapeType="1"/>
          </p:cNvSpPr>
          <p:nvPr/>
        </p:nvSpPr>
        <p:spPr bwMode="auto">
          <a:xfrm>
            <a:off x="3995936" y="5045424"/>
            <a:ext cx="1395" cy="1117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 flipV="1">
            <a:off x="3995936" y="4816649"/>
            <a:ext cx="1395" cy="22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3203848" y="1628800"/>
            <a:ext cx="2901998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EC 103: aumentou prazo de contribuição e reduziu de recebimento de benefícios.</a:t>
            </a:r>
          </a:p>
          <a:p>
            <a:endParaRPr lang="pt-BR" sz="1000" dirty="0" smtClean="0">
              <a:solidFill>
                <a:srgbClr val="FF0000"/>
              </a:solidFill>
            </a:endParaRPr>
          </a:p>
          <a:p>
            <a:pPr algn="ctr"/>
            <a:r>
              <a:rPr lang="pt-BR" sz="1000" dirty="0" smtClean="0">
                <a:solidFill>
                  <a:srgbClr val="FF0000"/>
                </a:solidFill>
              </a:rPr>
              <a:t>Maior impacto: redução do valor do benefício</a:t>
            </a:r>
            <a:r>
              <a:rPr lang="pt-BR" sz="10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pt-BR" sz="1000" dirty="0" smtClean="0">
              <a:solidFill>
                <a:srgbClr val="FF0000"/>
              </a:solidFill>
            </a:endParaRPr>
          </a:p>
          <a:p>
            <a:pPr algn="ctr"/>
            <a:r>
              <a:rPr lang="pt-BR" sz="1000" dirty="0" smtClean="0">
                <a:solidFill>
                  <a:srgbClr val="FF0000"/>
                </a:solidFill>
              </a:rPr>
              <a:t>Referendar?</a:t>
            </a:r>
            <a:endParaRPr lang="pt-BR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40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Base Atuarial</a:t>
            </a:r>
          </a:p>
          <a:p>
            <a:pPr lvl="1">
              <a:defRPr/>
            </a:pPr>
            <a:r>
              <a:rPr lang="pt-BR" dirty="0">
                <a:solidFill>
                  <a:schemeClr val="bg2"/>
                </a:solidFill>
              </a:rPr>
              <a:t>Usada pelo atuário para determinar o custo do plano para o período </a:t>
            </a:r>
            <a:r>
              <a:rPr lang="pt-BR" dirty="0" smtClean="0">
                <a:solidFill>
                  <a:schemeClr val="bg2"/>
                </a:solidFill>
              </a:rPr>
              <a:t>seguinte: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Método Atuarial do Custo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Caneta: o custo depende da marca, do material, do tamanho e, não do comprador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Aposentadoria: custo depende da legislação, dos dados, das hipóteses e, não do atuário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Hipóteses Atuariais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Coerência com a realidade (aderência</a:t>
            </a:r>
            <a:r>
              <a:rPr lang="pt-BR" dirty="0" smtClean="0">
                <a:solidFill>
                  <a:schemeClr val="bg2"/>
                </a:solidFill>
              </a:rPr>
              <a:t>) (</a:t>
            </a:r>
            <a:r>
              <a:rPr lang="pt-BR" b="1" dirty="0" smtClean="0">
                <a:solidFill>
                  <a:srgbClr val="FF0000"/>
                </a:solidFill>
              </a:rPr>
              <a:t>estudo a ser </a:t>
            </a:r>
            <a:r>
              <a:rPr lang="pt-BR" b="1" dirty="0" smtClean="0">
                <a:solidFill>
                  <a:srgbClr val="FF0000"/>
                </a:solidFill>
              </a:rPr>
              <a:t>feito - III</a:t>
            </a:r>
            <a:r>
              <a:rPr lang="pt-BR" dirty="0" smtClean="0">
                <a:solidFill>
                  <a:schemeClr val="bg2"/>
                </a:solidFill>
              </a:rPr>
              <a:t>)</a:t>
            </a:r>
            <a:endParaRPr lang="pt-BR" dirty="0" smtClean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18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Base Atuarial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Hipóteses Atuariais: suposições que formam o cenário onde o plano evolui.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Hipóteses Econômicas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Inflação, juros, crescimento salarial</a:t>
            </a:r>
          </a:p>
          <a:p>
            <a:pPr lvl="4">
              <a:defRPr/>
            </a:pPr>
            <a:r>
              <a:rPr lang="pt-BR" dirty="0" smtClean="0">
                <a:solidFill>
                  <a:schemeClr val="bg2"/>
                </a:solidFill>
              </a:rPr>
              <a:t>Aderência: meta BC, passado e PAI, projeção carreira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Hipóteses Biométricas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Sobrevivência, morte</a:t>
            </a:r>
          </a:p>
          <a:p>
            <a:pPr lvl="4">
              <a:defRPr/>
            </a:pPr>
            <a:r>
              <a:rPr lang="pt-BR" dirty="0" smtClean="0">
                <a:solidFill>
                  <a:schemeClr val="bg2"/>
                </a:solidFill>
              </a:rPr>
              <a:t>Aderência: observação (concessão de benefícios)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Hipóteses Sociais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Casamento, nascimentos</a:t>
            </a:r>
          </a:p>
          <a:p>
            <a:pPr lvl="4">
              <a:defRPr/>
            </a:pPr>
            <a:r>
              <a:rPr lang="pt-BR" dirty="0" smtClean="0">
                <a:solidFill>
                  <a:schemeClr val="bg2"/>
                </a:solidFill>
              </a:rPr>
              <a:t>Aderência: observação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57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Base Atuarial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Hipóteses Atuariais Principais: impactos avaliados.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Taxa Real de Juros: </a:t>
            </a:r>
            <a:r>
              <a:rPr lang="pt-BR" b="1" dirty="0" smtClean="0">
                <a:solidFill>
                  <a:srgbClr val="FF0000"/>
                </a:solidFill>
              </a:rPr>
              <a:t>5,86%</a:t>
            </a:r>
            <a:r>
              <a:rPr lang="pt-BR" dirty="0" smtClean="0">
                <a:solidFill>
                  <a:schemeClr val="bg2"/>
                </a:solidFill>
              </a:rPr>
              <a:t> a.a. acima do IPCA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Redução de 0,25pp =&gt; aumento de 5,1% no </a:t>
            </a:r>
            <a:r>
              <a:rPr lang="pt-BR" dirty="0" err="1" smtClean="0">
                <a:solidFill>
                  <a:schemeClr val="bg2"/>
                </a:solidFill>
              </a:rPr>
              <a:t>CNAp</a:t>
            </a:r>
            <a:endParaRPr lang="pt-BR" dirty="0" smtClean="0">
              <a:solidFill>
                <a:schemeClr val="bg2"/>
              </a:solidFill>
            </a:endParaRPr>
          </a:p>
          <a:p>
            <a:pPr lvl="2">
              <a:defRPr/>
            </a:pPr>
            <a:endParaRPr lang="pt-BR" dirty="0" smtClean="0">
              <a:solidFill>
                <a:schemeClr val="bg2"/>
              </a:solidFill>
            </a:endParaRP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Crescimento Real do Salário: 1,00% a.a. (lei)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Aumento </a:t>
            </a:r>
            <a:r>
              <a:rPr lang="pt-BR" dirty="0">
                <a:solidFill>
                  <a:schemeClr val="bg2"/>
                </a:solidFill>
              </a:rPr>
              <a:t>de 0,25pp =&gt; aumento de </a:t>
            </a:r>
            <a:r>
              <a:rPr lang="pt-BR" dirty="0" smtClean="0">
                <a:solidFill>
                  <a:schemeClr val="bg2"/>
                </a:solidFill>
              </a:rPr>
              <a:t>0,9% </a:t>
            </a:r>
            <a:r>
              <a:rPr lang="pt-BR" dirty="0">
                <a:solidFill>
                  <a:schemeClr val="bg2"/>
                </a:solidFill>
              </a:rPr>
              <a:t>no </a:t>
            </a:r>
            <a:r>
              <a:rPr lang="pt-BR" dirty="0" err="1" smtClean="0">
                <a:solidFill>
                  <a:schemeClr val="bg2"/>
                </a:solidFill>
              </a:rPr>
              <a:t>CNAp</a:t>
            </a:r>
            <a:endParaRPr lang="pt-BR" dirty="0" smtClean="0">
              <a:solidFill>
                <a:schemeClr val="bg2"/>
              </a:solidFill>
            </a:endParaRPr>
          </a:p>
          <a:p>
            <a:pPr lvl="2">
              <a:defRPr/>
            </a:pPr>
            <a:endParaRPr lang="pt-BR" dirty="0" smtClean="0">
              <a:solidFill>
                <a:schemeClr val="bg2"/>
              </a:solidFill>
            </a:endParaRP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Tábua de Sobrevivência: IBGE 2017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Alterando para AT 2000 =&gt; aumento de 6% no </a:t>
            </a:r>
            <a:r>
              <a:rPr lang="pt-BR" dirty="0" err="1" smtClean="0">
                <a:solidFill>
                  <a:schemeClr val="bg2"/>
                </a:solidFill>
              </a:rPr>
              <a:t>CNAp</a:t>
            </a:r>
            <a:endParaRPr lang="pt-BR" dirty="0" smtClean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6093296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>
                <a:solidFill>
                  <a:srgbClr val="FF0000"/>
                </a:solidFill>
              </a:rPr>
              <a:t>CNAp</a:t>
            </a:r>
            <a:r>
              <a:rPr lang="pt-BR" sz="1400" b="1" dirty="0" smtClean="0">
                <a:solidFill>
                  <a:srgbClr val="FF0000"/>
                </a:solidFill>
              </a:rPr>
              <a:t> = Custo Normal das Aposentadorias programáveis</a:t>
            </a:r>
            <a:endParaRPr lang="pt-B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34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Base Atuarial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Principais Variáveis: impactos principais.</a:t>
            </a:r>
          </a:p>
          <a:p>
            <a:pPr lvl="2">
              <a:defRPr/>
            </a:pPr>
            <a:r>
              <a:rPr lang="pt-BR" dirty="0">
                <a:solidFill>
                  <a:schemeClr val="bg2"/>
                </a:solidFill>
              </a:rPr>
              <a:t>Salário: diretamente </a:t>
            </a:r>
            <a:r>
              <a:rPr lang="pt-BR" dirty="0" smtClean="0">
                <a:solidFill>
                  <a:schemeClr val="bg2"/>
                </a:solidFill>
              </a:rPr>
              <a:t>proporcional</a:t>
            </a:r>
          </a:p>
          <a:p>
            <a:pPr lvl="2">
              <a:defRPr/>
            </a:pPr>
            <a:r>
              <a:rPr lang="pt-BR" dirty="0">
                <a:solidFill>
                  <a:schemeClr val="bg2"/>
                </a:solidFill>
              </a:rPr>
              <a:t>Salário Mínimo: idem + componente </a:t>
            </a:r>
            <a:r>
              <a:rPr lang="pt-BR" dirty="0" smtClean="0">
                <a:solidFill>
                  <a:schemeClr val="bg2"/>
                </a:solidFill>
              </a:rPr>
              <a:t>político </a:t>
            </a:r>
            <a:r>
              <a:rPr lang="pt-BR" sz="1800" b="1" dirty="0" smtClean="0">
                <a:solidFill>
                  <a:srgbClr val="FF0000"/>
                </a:solidFill>
              </a:rPr>
              <a:t>(hipótese?)</a:t>
            </a:r>
            <a:endParaRPr lang="pt-BR" sz="1800" b="1" dirty="0">
              <a:solidFill>
                <a:srgbClr val="FF0000"/>
              </a:solidFill>
            </a:endParaRPr>
          </a:p>
          <a:p>
            <a:pPr lvl="2">
              <a:defRPr/>
            </a:pPr>
            <a:r>
              <a:rPr lang="pt-BR" dirty="0">
                <a:solidFill>
                  <a:schemeClr val="bg2"/>
                </a:solidFill>
              </a:rPr>
              <a:t>Idade de Entrada &lt; </a:t>
            </a:r>
            <a:r>
              <a:rPr lang="pt-BR" dirty="0" smtClean="0">
                <a:solidFill>
                  <a:schemeClr val="bg2"/>
                </a:solidFill>
              </a:rPr>
              <a:t>    =&gt; </a:t>
            </a:r>
            <a:r>
              <a:rPr lang="pt-BR" dirty="0">
                <a:solidFill>
                  <a:schemeClr val="bg2"/>
                </a:solidFill>
              </a:rPr>
              <a:t>Idade Aposentadoria &lt;</a:t>
            </a:r>
          </a:p>
          <a:p>
            <a:pPr lvl="3">
              <a:defRPr/>
            </a:pPr>
            <a:r>
              <a:rPr lang="pt-BR" dirty="0">
                <a:solidFill>
                  <a:schemeClr val="bg2"/>
                </a:solidFill>
              </a:rPr>
              <a:t>Tempo Anterior: Idade Aposentadoria + Compensação</a:t>
            </a:r>
          </a:p>
          <a:p>
            <a:pPr lvl="2">
              <a:defRPr/>
            </a:pPr>
            <a:r>
              <a:rPr lang="pt-BR" dirty="0">
                <a:solidFill>
                  <a:schemeClr val="bg2"/>
                </a:solidFill>
              </a:rPr>
              <a:t>Idade Aposentadoria &lt; </a:t>
            </a:r>
            <a:r>
              <a:rPr lang="pt-BR" dirty="0" smtClean="0">
                <a:solidFill>
                  <a:schemeClr val="bg2"/>
                </a:solidFill>
              </a:rPr>
              <a:t>    =&gt; </a:t>
            </a:r>
            <a:r>
              <a:rPr lang="pt-BR" dirty="0">
                <a:solidFill>
                  <a:schemeClr val="bg2"/>
                </a:solidFill>
              </a:rPr>
              <a:t>Expectativa Vida &gt;</a:t>
            </a:r>
          </a:p>
          <a:p>
            <a:pPr lvl="2">
              <a:defRPr/>
            </a:pPr>
            <a:r>
              <a:rPr lang="pt-BR" dirty="0">
                <a:solidFill>
                  <a:schemeClr val="bg2"/>
                </a:solidFill>
              </a:rPr>
              <a:t>Idade Atual: probabilidade pensão e invalidez</a:t>
            </a:r>
          </a:p>
          <a:p>
            <a:pPr lvl="2">
              <a:defRPr/>
            </a:pPr>
            <a:r>
              <a:rPr lang="pt-BR" dirty="0">
                <a:solidFill>
                  <a:schemeClr val="bg2"/>
                </a:solidFill>
              </a:rPr>
              <a:t>Sexo e Atividade: Fem. e Prof. Aposentam </a:t>
            </a:r>
            <a:r>
              <a:rPr lang="pt-BR" dirty="0" smtClean="0">
                <a:solidFill>
                  <a:schemeClr val="bg2"/>
                </a:solidFill>
              </a:rPr>
              <a:t>antes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812360" y="25649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sim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7740352" y="2852936"/>
            <a:ext cx="21602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27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20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solidFill>
                  <a:schemeClr val="bg2"/>
                </a:solidFill>
              </a:rPr>
              <a:t>Dados dos Servidores em </a:t>
            </a:r>
            <a:r>
              <a:rPr lang="pt-BR" dirty="0" smtClean="0">
                <a:solidFill>
                  <a:schemeClr val="bg2"/>
                </a:solidFill>
              </a:rPr>
              <a:t>Atividade: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Base: 31/12/2019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Quantidade: 900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Idade Atual Média: 43,2 anos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Idade de Aposentadoria Média: 60,9 anos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Remuneração Média: R$ 2.226,29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Folha de Salários dos Ativos: R$ 2.003.667,25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Tempo de Serviço Médio no Ente: 8,6 anos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127776" y="321297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Início aos 34,6 anos???</a:t>
            </a:r>
          </a:p>
          <a:p>
            <a:r>
              <a:rPr lang="pt-BR" sz="1400" b="1" dirty="0" smtClean="0">
                <a:solidFill>
                  <a:srgbClr val="FF0000"/>
                </a:solidFill>
              </a:rPr>
              <a:t>não: tempo anterior</a:t>
            </a:r>
            <a:endParaRPr lang="pt-BR" sz="1400" b="1" dirty="0">
              <a:solidFill>
                <a:srgbClr val="FF0000"/>
              </a:solidFill>
            </a:endParaRPr>
          </a:p>
        </p:txBody>
      </p:sp>
      <p:cxnSp>
        <p:nvCxnSpPr>
          <p:cNvPr id="10" name="Conector de seta reta 9"/>
          <p:cNvCxnSpPr>
            <a:endCxn id="9" idx="1"/>
          </p:cNvCxnSpPr>
          <p:nvPr/>
        </p:nvCxnSpPr>
        <p:spPr>
          <a:xfrm flipV="1">
            <a:off x="5652120" y="3474586"/>
            <a:ext cx="1475656" cy="26422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7524328" y="3645024"/>
            <a:ext cx="1008112" cy="18002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9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20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solidFill>
                  <a:schemeClr val="bg2"/>
                </a:solidFill>
              </a:rPr>
              <a:t>Dados dos Servidores </a:t>
            </a:r>
            <a:r>
              <a:rPr lang="pt-BR" dirty="0" smtClean="0">
                <a:solidFill>
                  <a:schemeClr val="bg2"/>
                </a:solidFill>
              </a:rPr>
              <a:t>Inativos e Pensionistas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Base: 31/12/2019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Quantidade: 261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Idade Atual Média: 65,1 anos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Remuneração Média: R$ 1.695,96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Folha Benefícios: R$ 442.645,58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Tempo Médio recebendo Benefício: 8,2 anos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35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20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Distribuição dos Ativos: faixa etária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1742510"/>
              </p:ext>
            </p:extLst>
          </p:nvPr>
        </p:nvGraphicFramePr>
        <p:xfrm>
          <a:off x="889000" y="2413768"/>
          <a:ext cx="7591425" cy="362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22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20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Distribuição dos Ativos: faixa salarial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7591203"/>
              </p:ext>
            </p:extLst>
          </p:nvPr>
        </p:nvGraphicFramePr>
        <p:xfrm>
          <a:off x="889000" y="2413768"/>
          <a:ext cx="7591425" cy="362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3059832" y="6093296"/>
            <a:ext cx="3024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b="1" dirty="0" smtClean="0">
                <a:solidFill>
                  <a:srgbClr val="FF0000"/>
                </a:solidFill>
              </a:rPr>
              <a:t>Salário Mínimo = R$ 998,00</a:t>
            </a:r>
            <a:endParaRPr lang="pt-B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37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20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solidFill>
                  <a:schemeClr val="bg2"/>
                </a:solidFill>
              </a:rPr>
              <a:t>Distribuição dos Ativos: </a:t>
            </a:r>
            <a:r>
              <a:rPr lang="pt-BR" dirty="0" smtClean="0">
                <a:solidFill>
                  <a:schemeClr val="bg2"/>
                </a:solidFill>
              </a:rPr>
              <a:t>Atividade e Sexo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5046775"/>
              </p:ext>
            </p:extLst>
          </p:nvPr>
        </p:nvGraphicFramePr>
        <p:xfrm>
          <a:off x="899592" y="2276872"/>
          <a:ext cx="7416824" cy="3175745"/>
        </p:xfrm>
        <a:graphic>
          <a:graphicData uri="http://schemas.openxmlformats.org/drawingml/2006/table">
            <a:tbl>
              <a:tblPr/>
              <a:tblGrid>
                <a:gridCol w="1682750"/>
                <a:gridCol w="1197570"/>
                <a:gridCol w="1080120"/>
                <a:gridCol w="1224136"/>
                <a:gridCol w="720080"/>
                <a:gridCol w="1512168"/>
              </a:tblGrid>
              <a:tr h="5412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Atividade e Sexo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Número de Servidores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 de Servidores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Salário Médio (R$)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Idade   Média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Idade Média Aposentadoria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Professor (</a:t>
                      </a: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Masc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3,2%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2.874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41,5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59,5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Professor (</a:t>
                      </a: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Fem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25,3%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2.654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42,8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55,2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Normal (</a:t>
                      </a: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Masc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23,6%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2.462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46,4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65,9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Normal (</a:t>
                      </a: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Fem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47,9%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1.840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41,9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61,5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Geral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2.226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43,2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60,9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971600" y="5589240"/>
            <a:ext cx="60486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000" b="1" dirty="0" smtClean="0">
                <a:solidFill>
                  <a:srgbClr val="FF0000"/>
                </a:solidFill>
              </a:rPr>
              <a:t>Idade Média: alta (metodologia =&gt; custo aumenta a cada ano)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6156176" y="5661248"/>
            <a:ext cx="20882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b="1" dirty="0" smtClean="0">
                <a:solidFill>
                  <a:srgbClr val="FF0000"/>
                </a:solidFill>
              </a:rPr>
              <a:t>Análise mais pontual!</a:t>
            </a:r>
          </a:p>
          <a:p>
            <a:pPr eaLnBrk="1" hangingPunct="1">
              <a:spcBef>
                <a:spcPct val="50000"/>
              </a:spcBef>
            </a:pPr>
            <a:r>
              <a:rPr lang="pt-BR" sz="1200" b="1" dirty="0" smtClean="0">
                <a:solidFill>
                  <a:srgbClr val="FF0000"/>
                </a:solidFill>
              </a:rPr>
              <a:t>Mas... Plano é </a:t>
            </a:r>
            <a:r>
              <a:rPr lang="pt-BR" sz="1200" b="1" dirty="0" err="1" smtClean="0">
                <a:solidFill>
                  <a:srgbClr val="FF0000"/>
                </a:solidFill>
              </a:rPr>
              <a:t>mutualista</a:t>
            </a:r>
            <a:r>
              <a:rPr lang="pt-BR" sz="1200" b="1" dirty="0" smtClean="0">
                <a:solidFill>
                  <a:srgbClr val="FF0000"/>
                </a:solidFill>
              </a:rPr>
              <a:t>.</a:t>
            </a:r>
            <a:endParaRPr lang="pt-B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73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bg2"/>
                </a:solidFill>
              </a:rPr>
              <a:t>Portaria</a:t>
            </a:r>
            <a:r>
              <a:rPr lang="en-US" dirty="0" smtClean="0">
                <a:solidFill>
                  <a:schemeClr val="bg2"/>
                </a:solidFill>
              </a:rPr>
              <a:t> MPS 464 de 19/11/2018</a:t>
            </a:r>
          </a:p>
          <a:p>
            <a:pPr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dirty="0" err="1" smtClean="0">
                <a:solidFill>
                  <a:schemeClr val="bg2"/>
                </a:solidFill>
              </a:rPr>
              <a:t>Avaliação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Atuarial (</a:t>
            </a:r>
            <a:r>
              <a:rPr lang="en-US" dirty="0" err="1">
                <a:solidFill>
                  <a:schemeClr val="bg2"/>
                </a:solidFill>
              </a:rPr>
              <a:t>conceitos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dirty="0" err="1" smtClean="0">
                <a:solidFill>
                  <a:schemeClr val="bg2"/>
                </a:solidFill>
              </a:rPr>
              <a:t>Resultados</a:t>
            </a:r>
            <a:r>
              <a:rPr lang="en-US" dirty="0" smtClean="0">
                <a:solidFill>
                  <a:schemeClr val="bg2"/>
                </a:solidFill>
              </a:rPr>
              <a:t> da </a:t>
            </a:r>
            <a:r>
              <a:rPr lang="en-US" dirty="0" err="1">
                <a:solidFill>
                  <a:schemeClr val="bg2"/>
                </a:solidFill>
              </a:rPr>
              <a:t>Avaliação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Atuarial</a:t>
            </a:r>
          </a:p>
          <a:p>
            <a:pPr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pt-BR" dirty="0" smtClean="0"/>
              <a:t>Comparação com avaliações anteriores</a:t>
            </a:r>
          </a:p>
          <a:p>
            <a:pPr>
              <a:defRPr/>
            </a:pPr>
            <a:endParaRPr lang="pt-BR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Próximos Passos</a:t>
            </a: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	Agenda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00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20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Resultados: sem considerar compensação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graphicFrame>
        <p:nvGraphicFramePr>
          <p:cNvPr id="9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1946253"/>
              </p:ext>
            </p:extLst>
          </p:nvPr>
        </p:nvGraphicFramePr>
        <p:xfrm>
          <a:off x="838200" y="2362200"/>
          <a:ext cx="7693025" cy="3724278"/>
        </p:xfrm>
        <a:graphic>
          <a:graphicData uri="http://schemas.openxmlformats.org/drawingml/2006/table">
            <a:tbl>
              <a:tblPr/>
              <a:tblGrid>
                <a:gridCol w="4670425"/>
                <a:gridCol w="3022600"/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Reservas Matemáticas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Valores em reais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 Concedidos (261)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65.612.746,37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 a Conceder (900)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68.586.029,38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134.198.775,75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60.719.470,99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Déficit Atuarial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73.479.304,76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29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20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Resultados: considerada compensação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graphicFrame>
        <p:nvGraphicFramePr>
          <p:cNvPr id="10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2899877"/>
              </p:ext>
            </p:extLst>
          </p:nvPr>
        </p:nvGraphicFramePr>
        <p:xfrm>
          <a:off x="838200" y="2362200"/>
          <a:ext cx="7693025" cy="3724278"/>
        </p:xfrm>
        <a:graphic>
          <a:graphicData uri="http://schemas.openxmlformats.org/drawingml/2006/table">
            <a:tbl>
              <a:tblPr/>
              <a:tblGrid>
                <a:gridCol w="4670425"/>
                <a:gridCol w="3022600"/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Reservas Matemáticas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Valores em reais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 Concedidos (261)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58.854.604,98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 a Conceder (900)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55.583.493,02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114.438.098,00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60.719.470,99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Déficit Atuarial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53.718.627,01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63688" y="609329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Aplicação do plano vigente de amortização do déficit cobre e gera superávit escritural de R$ 211.133,50!</a:t>
            </a:r>
            <a:endParaRPr lang="pt-B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18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20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Resultados: alíquotas sobre a folha salarial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graphicFrame>
        <p:nvGraphicFramePr>
          <p:cNvPr id="9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0129653"/>
              </p:ext>
            </p:extLst>
          </p:nvPr>
        </p:nvGraphicFramePr>
        <p:xfrm>
          <a:off x="911423" y="2132856"/>
          <a:ext cx="7648892" cy="3725955"/>
        </p:xfrm>
        <a:graphic>
          <a:graphicData uri="http://schemas.openxmlformats.org/drawingml/2006/table">
            <a:tbl>
              <a:tblPr/>
              <a:tblGrid>
                <a:gridCol w="4050030"/>
                <a:gridCol w="3598862"/>
              </a:tblGrid>
              <a:tr h="41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 (% da Folha)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Aposentadorias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Aposentadoria por Invalidez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Pensão por Morte de Ativo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Pensão Morte (apos. + inv.)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Auxílios (AD, SM, AR, SF)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(EC 103 transferiu para Ente)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0,00%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 Especial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(realizado em aportes financeiros)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0,00%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Desp. Administrativa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29,09% (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mínimo 36,00%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4427984" y="6021288"/>
            <a:ext cx="41044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dirty="0" smtClean="0">
                <a:solidFill>
                  <a:srgbClr val="FF0000"/>
                </a:solidFill>
              </a:rPr>
              <a:t>36% = 14% servidor + 20% ente </a:t>
            </a:r>
            <a:r>
              <a:rPr lang="pt-BR" sz="1200" dirty="0" smtClean="0">
                <a:solidFill>
                  <a:srgbClr val="FF0000"/>
                </a:solidFill>
              </a:rPr>
              <a:t>vigente </a:t>
            </a:r>
            <a:r>
              <a:rPr lang="pt-BR" sz="1200" dirty="0" smtClean="0">
                <a:solidFill>
                  <a:srgbClr val="FF0000"/>
                </a:solidFill>
              </a:rPr>
              <a:t>+ 2% taxa </a:t>
            </a:r>
            <a:r>
              <a:rPr lang="pt-BR" sz="1200" dirty="0" err="1" smtClean="0">
                <a:solidFill>
                  <a:srgbClr val="FF0000"/>
                </a:solidFill>
              </a:rPr>
              <a:t>adm</a:t>
            </a:r>
            <a:r>
              <a:rPr lang="pt-BR" sz="1200" dirty="0" smtClean="0">
                <a:solidFill>
                  <a:srgbClr val="FF0000"/>
                </a:solidFill>
              </a:rPr>
              <a:t>.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1331640" y="6021288"/>
            <a:ext cx="2088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dirty="0"/>
              <a:t>Folha = </a:t>
            </a:r>
            <a:r>
              <a:rPr lang="pt-BR" sz="1200" dirty="0" smtClean="0"/>
              <a:t>2.003.667,25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128266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2000" b="1" dirty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Avaliação Atuarial: aportes para cobrir déficit atuarial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graphicFrame>
        <p:nvGraphicFramePr>
          <p:cNvPr id="13" name="Espaço Reservado para Conteúdo 9"/>
          <p:cNvGraphicFramePr>
            <a:graphicFrameLocks/>
          </p:cNvGraphicFramePr>
          <p:nvPr/>
        </p:nvGraphicFramePr>
        <p:xfrm>
          <a:off x="1525907" y="1685328"/>
          <a:ext cx="2902077" cy="43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855"/>
                <a:gridCol w="2284222"/>
              </a:tblGrid>
              <a:tr h="35028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Mantido 2019 (anual)</a:t>
                      </a:r>
                      <a:endParaRPr lang="pt-BR" dirty="0"/>
                    </a:p>
                  </a:txBody>
                  <a:tcPr/>
                </a:tc>
              </a:tr>
              <a:tr h="305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latin typeface="Arial"/>
                        </a:rPr>
                        <a:t>2020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2.769.065,64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latin typeface="Arial"/>
                        </a:rPr>
                        <a:t>2021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2.796.756,30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latin typeface="Arial"/>
                        </a:rPr>
                        <a:t>2022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2.824.723,86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latin typeface="Arial"/>
                        </a:rPr>
                        <a:t>2023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2.852.971,10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latin typeface="Arial"/>
                        </a:rPr>
                        <a:t>2024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2.881.500,81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latin typeface="Arial"/>
                        </a:rPr>
                        <a:t>2025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3.105.991,09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latin typeface="Arial"/>
                        </a:rPr>
                        <a:t>2026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3.334.683,03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latin typeface="Arial"/>
                        </a:rPr>
                        <a:t>2027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3.567.638,20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latin typeface="Arial"/>
                        </a:rPr>
                        <a:t>2028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3.804.919,01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latin typeface="Arial"/>
                        </a:rPr>
                        <a:t>2029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4.046.588,67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latin typeface="Arial"/>
                        </a:rPr>
                        <a:t>2030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4.292.711,23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latin typeface="Arial"/>
                        </a:rPr>
                        <a:t>2031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4.543.351,59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latin typeface="Arial"/>
                        </a:rPr>
                        <a:t>2032</a:t>
                      </a:r>
                      <a:endParaRPr lang="pt-BR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4.798.575,48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4" name="Espaço Reservado para Conteúdo 9"/>
          <p:cNvGraphicFramePr>
            <a:graphicFrameLocks/>
          </p:cNvGraphicFramePr>
          <p:nvPr/>
        </p:nvGraphicFramePr>
        <p:xfrm>
          <a:off x="4622251" y="1685327"/>
          <a:ext cx="2902077" cy="43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855"/>
                <a:gridCol w="2284222"/>
              </a:tblGrid>
              <a:tr h="35028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Mantido 2019 (anual)</a:t>
                      </a:r>
                      <a:endParaRPr lang="pt-BR" dirty="0"/>
                    </a:p>
                  </a:txBody>
                  <a:tcPr/>
                </a:tc>
              </a:tr>
              <a:tr h="305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5.058.449,51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5.323.041,17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5.592.418,81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5.866.651,70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6.145.810,01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6.429.964,82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6.719.188,15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7.013.552,94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7.313.133,12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7.618.003,54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7.928.240,05</a:t>
                      </a: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05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1547664" y="6165304"/>
            <a:ext cx="41044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dirty="0" smtClean="0">
                <a:solidFill>
                  <a:srgbClr val="FF0000"/>
                </a:solidFill>
              </a:rPr>
              <a:t>Mudança na contabilidade e folga para cumprir LRF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66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2000" b="1" dirty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Comparação últimas 3 avaliações</a:t>
            </a:r>
            <a:endParaRPr lang="pt-BR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39552" y="2132856"/>
          <a:ext cx="7993061" cy="4248144"/>
        </p:xfrm>
        <a:graphic>
          <a:graphicData uri="http://schemas.openxmlformats.org/drawingml/2006/table">
            <a:tbl>
              <a:tblPr/>
              <a:tblGrid>
                <a:gridCol w="3138906"/>
                <a:gridCol w="1269284"/>
                <a:gridCol w="1149217"/>
                <a:gridCol w="1217827"/>
                <a:gridCol w="1217827"/>
              </a:tblGrid>
              <a:tr h="1860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Estatísticas e Resultados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Exercícios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60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Item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Total de Servidores Ativos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788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708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802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Total de Servidores Aposentados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153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Total de Pensionistas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Folha Salarial dos Ativos (R$)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1.499.181,26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1.422.640,40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1.917.237,17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2.003.667,25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Salário Médio dos Ativos (R$)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1.902,51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2.009,38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2.390,57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2.226,30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Folha Salarial dos Inativos (R$)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286.375,49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335.183,02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365.888,32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442.645,58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Benefício Médio dos Inativos (R$)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1.370,22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1.489,70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1.530,91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1.695,96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4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Alíquota de Contribuição, incluindo Custo Normal e Especial e Auxílios, e a compensação (% da Folha de Ativos)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43,95%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44,00%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44,00%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36,00%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Idade Média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Servidores em Atividade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43,32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43,77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43,16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Servidores Inativos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67,31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66,80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66,12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65,29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Pensionistas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65,25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65,22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64,68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64,64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2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Reserva Matemática Total (somente Regime de Capitalização)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83.675.375,01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91.075.030,14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116.954.963,80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134.198.775,75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Benefícios a Conceder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68.539.261,08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64.714.067,28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63.993.093,28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68.586.029,38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Benefícios Concedidos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15.136.113,93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26.360.962,86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52.961.870,52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65.612.746,37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Patrimônio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39.111.232,86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46.544.711,91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52.552.830,98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60.719.470,99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2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Estimativa da Compensação Previdenciária [Receber (+) ou Pagar (-)]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13.568.841,54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14.348.943,82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8.590.879,18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19.760.677,75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Resultado [Superávit (+) ou Déficit (-)]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-30.995.300,61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-30.181.374,41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-55.811.253,64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-53.718.627,01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9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20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Conclusões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Custo Normal Aposentadorias: </a:t>
            </a:r>
            <a:r>
              <a:rPr lang="pt-BR" sz="2000" dirty="0" smtClean="0">
                <a:solidFill>
                  <a:schemeClr val="bg2"/>
                </a:solidFill>
              </a:rPr>
              <a:t>(20,59% para 20,12%)</a:t>
            </a:r>
            <a:r>
              <a:rPr lang="pt-BR" dirty="0" smtClean="0">
                <a:solidFill>
                  <a:schemeClr val="bg2"/>
                </a:solidFill>
              </a:rPr>
              <a:t> 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Impactos redução: 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redução da idade média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Impactos aumento: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Aumento da massa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Aumento da folha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Custo Especial: plano em aportes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Alíquota do plano anterior geraria valores semelhantes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Mudança na contabilidade e folga para cumprir LRF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Próximos Passos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Lei Municipal: não precisa </a:t>
            </a:r>
            <a:r>
              <a:rPr lang="pt-BR" dirty="0" smtClean="0">
                <a:solidFill>
                  <a:schemeClr val="bg2"/>
                </a:solidFill>
              </a:rPr>
              <a:t>alteração (</a:t>
            </a:r>
            <a:r>
              <a:rPr lang="pt-BR" sz="2000" dirty="0" smtClean="0">
                <a:solidFill>
                  <a:schemeClr val="bg2"/>
                </a:solidFill>
              </a:rPr>
              <a:t>custo do ente</a:t>
            </a:r>
            <a:r>
              <a:rPr lang="pt-BR" dirty="0" smtClean="0">
                <a:solidFill>
                  <a:schemeClr val="bg2"/>
                </a:solidFill>
              </a:rPr>
              <a:t>)</a:t>
            </a:r>
            <a:endParaRPr lang="pt-BR" dirty="0" smtClean="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Relatórios e documentos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Nota Técnica Atuarial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Relatório dos Resultados da Avaliação Atuarial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Assinatura certificado: NTA e DRAA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CADPREV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Portaria 464 e Instruções Normativas: 2020 a 2023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Gestão atuarial: para gestores</a:t>
            </a:r>
          </a:p>
          <a:p>
            <a:pPr lvl="1">
              <a:defRPr/>
            </a:pPr>
            <a:endParaRPr lang="pt-BR" dirty="0" smtClean="0">
              <a:solidFill>
                <a:schemeClr val="bg2"/>
              </a:solidFill>
            </a:endParaRPr>
          </a:p>
          <a:p>
            <a:pPr lvl="1">
              <a:defRPr/>
            </a:pPr>
            <a:endParaRPr lang="pt-BR" dirty="0" smtClean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Portaria 464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Pontos importantes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Novo layout da base de dados (2021)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Duração do Passivo (2020)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Definição da taxa de juros (</a:t>
            </a:r>
            <a:r>
              <a:rPr lang="pt-BR" b="1" dirty="0" smtClean="0">
                <a:solidFill>
                  <a:srgbClr val="FF0000"/>
                </a:solidFill>
              </a:rPr>
              <a:t>5,86% </a:t>
            </a:r>
            <a:r>
              <a:rPr lang="pt-BR" b="1" dirty="0" err="1" smtClean="0">
                <a:solidFill>
                  <a:srgbClr val="FF0000"/>
                </a:solidFill>
              </a:rPr>
              <a:t>a.a</a:t>
            </a:r>
            <a:r>
              <a:rPr lang="pt-BR" b="1" dirty="0" err="1" smtClean="0">
                <a:solidFill>
                  <a:srgbClr val="FF0000"/>
                </a:solidFill>
              </a:rPr>
              <a:t>.</a:t>
            </a:r>
            <a:r>
              <a:rPr lang="pt-BR" dirty="0" smtClean="0">
                <a:solidFill>
                  <a:schemeClr val="bg2"/>
                </a:solidFill>
              </a:rPr>
              <a:t>) (2021 será 5,40% </a:t>
            </a:r>
            <a:r>
              <a:rPr lang="pt-BR" dirty="0" err="1" smtClean="0">
                <a:solidFill>
                  <a:schemeClr val="bg2"/>
                </a:solidFill>
              </a:rPr>
              <a:t>a.a.</a:t>
            </a:r>
            <a:r>
              <a:rPr lang="pt-BR" dirty="0" smtClean="0">
                <a:solidFill>
                  <a:schemeClr val="bg2"/>
                </a:solidFill>
              </a:rPr>
              <a:t>)</a:t>
            </a:r>
            <a:endParaRPr lang="pt-BR" dirty="0" smtClean="0">
              <a:solidFill>
                <a:schemeClr val="bg2"/>
              </a:solidFill>
            </a:endParaRP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Definição valor do déficit a amortizar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Padronização: relatório (2021) e nota técnica (2020)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Porte e Perfil de Risco: controles novos (</a:t>
            </a:r>
            <a:r>
              <a:rPr lang="pt-BR" dirty="0" smtClean="0">
                <a:solidFill>
                  <a:srgbClr val="FF0000"/>
                </a:solidFill>
              </a:rPr>
              <a:t>2021 </a:t>
            </a:r>
            <a:r>
              <a:rPr lang="pt-BR" dirty="0" smtClean="0">
                <a:solidFill>
                  <a:srgbClr val="FF0000"/>
                </a:solidFill>
              </a:rPr>
              <a:t>a </a:t>
            </a:r>
            <a:r>
              <a:rPr lang="pt-BR" dirty="0" smtClean="0">
                <a:solidFill>
                  <a:srgbClr val="FF0000"/>
                </a:solidFill>
              </a:rPr>
              <a:t>2024</a:t>
            </a:r>
            <a:r>
              <a:rPr lang="pt-BR" dirty="0" smtClean="0">
                <a:solidFill>
                  <a:schemeClr val="bg2"/>
                </a:solidFill>
              </a:rPr>
              <a:t>)</a:t>
            </a:r>
            <a:endParaRPr lang="pt-BR" dirty="0" smtClean="0">
              <a:solidFill>
                <a:schemeClr val="bg2"/>
              </a:solidFill>
            </a:endParaRP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Quanto maior o RPPS, maiores </a:t>
            </a:r>
            <a:r>
              <a:rPr lang="pt-BR" dirty="0" smtClean="0">
                <a:solidFill>
                  <a:schemeClr val="bg2"/>
                </a:solidFill>
              </a:rPr>
              <a:t>exigências (perfil III)</a:t>
            </a:r>
            <a:endParaRPr lang="pt-BR" dirty="0" smtClean="0">
              <a:solidFill>
                <a:schemeClr val="bg2"/>
              </a:solidFill>
            </a:endParaRPr>
          </a:p>
          <a:p>
            <a:pPr lvl="4">
              <a:defRPr/>
            </a:pPr>
            <a:r>
              <a:rPr lang="pt-BR" dirty="0" smtClean="0">
                <a:solidFill>
                  <a:schemeClr val="bg2"/>
                </a:solidFill>
              </a:rPr>
              <a:t>Análise da aderência das hipóteses</a:t>
            </a:r>
          </a:p>
          <a:p>
            <a:pPr lvl="4">
              <a:defRPr/>
            </a:pPr>
            <a:r>
              <a:rPr lang="pt-BR" dirty="0" smtClean="0">
                <a:solidFill>
                  <a:schemeClr val="bg2"/>
                </a:solidFill>
              </a:rPr>
              <a:t>Demonstração capacidade orçamentária e fiscal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Reforma da Previdência: efeito no longo prazo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Maioria dos servidores na transição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Custo baixará pouco </a:t>
            </a:r>
            <a:r>
              <a:rPr lang="pt-BR" dirty="0" smtClean="0">
                <a:solidFill>
                  <a:srgbClr val="FF0000"/>
                </a:solidFill>
              </a:rPr>
              <a:t>(falei isso em 2019, mas...)</a:t>
            </a:r>
          </a:p>
          <a:p>
            <a:pPr lvl="2">
              <a:buNone/>
              <a:defRPr/>
            </a:pPr>
            <a:endParaRPr lang="pt-BR" dirty="0" smtClean="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Efeito completo somente para os novos </a:t>
            </a:r>
            <a:r>
              <a:rPr lang="pt-BR" sz="2000" dirty="0" smtClean="0">
                <a:solidFill>
                  <a:srgbClr val="FF0000"/>
                </a:solidFill>
              </a:rPr>
              <a:t>(surpresa!)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Aumento da idade de aposentadoria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Aumento do prazo de contribuição</a:t>
            </a:r>
          </a:p>
          <a:p>
            <a:pPr lvl="2">
              <a:buNone/>
              <a:defRPr/>
            </a:pPr>
            <a:endParaRPr lang="pt-BR" dirty="0" smtClean="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Efeito será significativo! Valor do benefício baixou.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2195736" y="5013176"/>
            <a:ext cx="49685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200" b="1" dirty="0" smtClean="0">
                <a:solidFill>
                  <a:srgbClr val="FF0000"/>
                </a:solidFill>
              </a:rPr>
              <a:t>Valor do Benefício foi reduzido para Novos e Atuais Servidores.</a:t>
            </a:r>
            <a:endParaRPr lang="pt-B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/>
              <a:t>Obrigado!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 err="1"/>
              <a:t>Esteja</a:t>
            </a:r>
            <a:r>
              <a:rPr lang="en-US" sz="2800" dirty="0"/>
              <a:t> a </a:t>
            </a:r>
            <a:r>
              <a:rPr lang="en-US" sz="2800" dirty="0" err="1"/>
              <a:t>vontade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um </a:t>
            </a:r>
            <a:r>
              <a:rPr lang="en-US" sz="2800" dirty="0" err="1"/>
              <a:t>contato</a:t>
            </a:r>
            <a:r>
              <a:rPr lang="en-US" sz="2800" dirty="0"/>
              <a:t>.</a:t>
            </a:r>
          </a:p>
          <a:p>
            <a:pPr marL="0" indent="0">
              <a:buNone/>
              <a:defRPr/>
            </a:pPr>
            <a:r>
              <a:rPr lang="en-US" sz="2800" dirty="0"/>
              <a:t>	alvaro.abreu@consultoriaexponencial.com.br </a:t>
            </a:r>
          </a:p>
          <a:p>
            <a:pPr marL="0" indent="0"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(11) 9 8258-0246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Avaliação Atuarial RPPS</a:t>
            </a:r>
          </a:p>
        </p:txBody>
      </p:sp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1010920" cy="10795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89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RPPS de </a:t>
            </a:r>
            <a:r>
              <a:rPr lang="pt-BR" b="1" dirty="0" err="1" smtClean="0">
                <a:solidFill>
                  <a:schemeClr val="bg2"/>
                </a:solidFill>
              </a:rPr>
              <a:t>Sto</a:t>
            </a:r>
            <a:r>
              <a:rPr lang="pt-BR" b="1" dirty="0" smtClean="0">
                <a:solidFill>
                  <a:schemeClr val="bg2"/>
                </a:solidFill>
              </a:rPr>
              <a:t> Antônio de Posse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solidFill>
                  <a:schemeClr val="bg2"/>
                </a:solidFill>
              </a:rPr>
              <a:t>Equilíbrio Financeiro: equivalência entre receitas e despesas no exercício </a:t>
            </a:r>
            <a:r>
              <a:rPr lang="pt-BR" dirty="0" smtClean="0">
                <a:solidFill>
                  <a:schemeClr val="bg2"/>
                </a:solidFill>
              </a:rPr>
              <a:t>financeiro.</a:t>
            </a:r>
          </a:p>
          <a:p>
            <a:pPr>
              <a:defRPr/>
            </a:pPr>
            <a:endParaRPr lang="pt-BR" dirty="0">
              <a:solidFill>
                <a:schemeClr val="bg2"/>
              </a:solidFill>
            </a:endParaRPr>
          </a:p>
          <a:p>
            <a:pPr>
              <a:defRPr/>
            </a:pPr>
            <a:endParaRPr lang="pt-BR" dirty="0" smtClean="0">
              <a:solidFill>
                <a:schemeClr val="bg2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pt-BR" dirty="0">
                <a:solidFill>
                  <a:schemeClr val="bg2"/>
                </a:solidFill>
              </a:rPr>
              <a:t>Equilíbrio Atuarial: equivalência entre receitas e despesas nos exercícios futuros, trazidos a valor presente atuarialmente</a:t>
            </a:r>
            <a:r>
              <a:rPr lang="pt-BR" dirty="0" smtClean="0">
                <a:solidFill>
                  <a:schemeClr val="bg2"/>
                </a:solidFill>
              </a:rPr>
              <a:t>.</a:t>
            </a: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</a:t>
            </a:r>
            <a:r>
              <a:rPr lang="pt-BR" b="1" dirty="0">
                <a:solidFill>
                  <a:schemeClr val="bg2"/>
                </a:solidFill>
                <a:latin typeface="eurofurence" pitchFamily="34" charset="0"/>
              </a:rPr>
              <a:t>Portaria MPS 403 de 10/12/2008</a:t>
            </a:r>
            <a:endParaRPr lang="pt-BR" b="1" dirty="0" smtClean="0">
              <a:solidFill>
                <a:schemeClr val="bg2"/>
              </a:solidFill>
              <a:latin typeface="eurofurence" pitchFamily="34" charset="0"/>
            </a:endParaRPr>
          </a:p>
        </p:txBody>
      </p:sp>
      <p:pic>
        <p:nvPicPr>
          <p:cNvPr id="9" name="Picture 5" descr="C:\Documents and Settings\Alvaro\Configurações locais\Temporary Internet Files\Content.IE5\276DHZXZ\MC900012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177165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52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RPPS de </a:t>
            </a:r>
            <a:r>
              <a:rPr lang="pt-BR" b="1" dirty="0" err="1" smtClean="0">
                <a:solidFill>
                  <a:schemeClr val="bg2"/>
                </a:solidFill>
              </a:rPr>
              <a:t>Sto</a:t>
            </a:r>
            <a:r>
              <a:rPr lang="pt-BR" b="1" dirty="0" smtClean="0">
                <a:solidFill>
                  <a:schemeClr val="bg2"/>
                </a:solidFill>
              </a:rPr>
              <a:t> Antônio de Posse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solidFill>
                  <a:schemeClr val="bg2"/>
                </a:solidFill>
              </a:rPr>
              <a:t>Equacionamento do Déficit.</a:t>
            </a:r>
            <a:endParaRPr lang="pt-BR" dirty="0" smtClean="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pt-BR" dirty="0">
                <a:solidFill>
                  <a:schemeClr val="bg2"/>
                </a:solidFill>
              </a:rPr>
              <a:t>Contribuição Normal: hoje até </a:t>
            </a:r>
            <a:r>
              <a:rPr lang="pt-BR" dirty="0" smtClean="0">
                <a:solidFill>
                  <a:schemeClr val="bg2"/>
                </a:solidFill>
              </a:rPr>
              <a:t>aposentadoria</a:t>
            </a:r>
          </a:p>
          <a:p>
            <a:pPr lvl="1">
              <a:defRPr/>
            </a:pPr>
            <a:r>
              <a:rPr lang="pt-BR" dirty="0">
                <a:solidFill>
                  <a:schemeClr val="bg2"/>
                </a:solidFill>
              </a:rPr>
              <a:t>Contribuição Especial ou </a:t>
            </a:r>
            <a:r>
              <a:rPr lang="pt-BR" dirty="0" smtClean="0">
                <a:solidFill>
                  <a:schemeClr val="bg2"/>
                </a:solidFill>
              </a:rPr>
              <a:t>Suplementar</a:t>
            </a:r>
          </a:p>
          <a:p>
            <a:pPr lvl="2">
              <a:defRPr/>
            </a:pPr>
            <a:r>
              <a:rPr lang="pt-BR" dirty="0">
                <a:solidFill>
                  <a:schemeClr val="bg2"/>
                </a:solidFill>
              </a:rPr>
              <a:t>Passado não </a:t>
            </a:r>
            <a:r>
              <a:rPr lang="pt-BR" dirty="0" smtClean="0">
                <a:solidFill>
                  <a:schemeClr val="bg2"/>
                </a:solidFill>
              </a:rPr>
              <a:t>custeado</a:t>
            </a:r>
          </a:p>
          <a:p>
            <a:pPr lvl="2">
              <a:defRPr/>
            </a:pPr>
            <a:r>
              <a:rPr lang="pt-BR" dirty="0">
                <a:solidFill>
                  <a:schemeClr val="bg2"/>
                </a:solidFill>
              </a:rPr>
              <a:t>Alterações hipóteses e cenários</a:t>
            </a:r>
          </a:p>
          <a:p>
            <a:pPr>
              <a:defRPr/>
            </a:pPr>
            <a:endParaRPr lang="pt-BR" dirty="0" smtClean="0">
              <a:solidFill>
                <a:schemeClr val="bg2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pt-BR" dirty="0">
                <a:solidFill>
                  <a:schemeClr val="bg2"/>
                </a:solidFill>
              </a:rPr>
              <a:t>Benefício </a:t>
            </a:r>
            <a:r>
              <a:rPr lang="pt-BR" dirty="0" smtClean="0">
                <a:solidFill>
                  <a:schemeClr val="bg2"/>
                </a:solidFill>
                <a:sym typeface="Wingdings" pitchFamily="2" charset="2"/>
              </a:rPr>
              <a:t></a:t>
            </a:r>
            <a:r>
              <a:rPr lang="pt-BR" dirty="0" smtClean="0">
                <a:solidFill>
                  <a:schemeClr val="bg2"/>
                </a:solidFill>
              </a:rPr>
              <a:t> </a:t>
            </a:r>
            <a:r>
              <a:rPr lang="pt-BR" dirty="0">
                <a:solidFill>
                  <a:schemeClr val="bg2"/>
                </a:solidFill>
              </a:rPr>
              <a:t>Contribuição</a:t>
            </a: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</a:t>
            </a:r>
            <a:r>
              <a:rPr lang="pt-BR" b="1" dirty="0">
                <a:solidFill>
                  <a:schemeClr val="bg2"/>
                </a:solidFill>
                <a:latin typeface="eurofurence" pitchFamily="34" charset="0"/>
              </a:rPr>
              <a:t>Portaria MPS 403 de 10/12/2008</a:t>
            </a:r>
            <a:endParaRPr lang="pt-BR" b="1" dirty="0" smtClean="0">
              <a:solidFill>
                <a:schemeClr val="bg2"/>
              </a:solidFill>
              <a:latin typeface="eurofurence" pitchFamily="34" charset="0"/>
            </a:endParaRPr>
          </a:p>
        </p:txBody>
      </p:sp>
      <p:pic>
        <p:nvPicPr>
          <p:cNvPr id="9" name="Picture 5" descr="C:\Documents and Settings\Alvaro\Configurações locais\Temporary Internet Files\Content.IE5\276DHZXZ\MC900012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742" y="3929162"/>
            <a:ext cx="177165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85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Base Atuarial</a:t>
            </a:r>
          </a:p>
          <a:p>
            <a:pPr>
              <a:defRPr/>
            </a:pPr>
            <a:r>
              <a:rPr lang="pt-BR" dirty="0">
                <a:solidFill>
                  <a:schemeClr val="bg2"/>
                </a:solidFill>
              </a:rPr>
              <a:t>Dados dos Servidores em Atividade e </a:t>
            </a:r>
            <a:r>
              <a:rPr lang="pt-BR" dirty="0" smtClean="0">
                <a:solidFill>
                  <a:schemeClr val="bg2"/>
                </a:solidFill>
              </a:rPr>
              <a:t>Inativos</a:t>
            </a:r>
          </a:p>
          <a:p>
            <a:pPr>
              <a:defRPr/>
            </a:pPr>
            <a:r>
              <a:rPr lang="pt-BR" dirty="0">
                <a:solidFill>
                  <a:schemeClr val="bg2"/>
                </a:solidFill>
              </a:rPr>
              <a:t>Distribuições dos </a:t>
            </a:r>
            <a:r>
              <a:rPr lang="pt-BR" dirty="0" smtClean="0">
                <a:solidFill>
                  <a:schemeClr val="bg2"/>
                </a:solidFill>
              </a:rPr>
              <a:t>Servidores</a:t>
            </a:r>
          </a:p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Resultados</a:t>
            </a:r>
          </a:p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Conclusões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51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5" name="Group 1"/>
          <p:cNvGrpSpPr>
            <a:grpSpLocks noChangeAspect="1"/>
          </p:cNvGrpSpPr>
          <p:nvPr/>
        </p:nvGrpSpPr>
        <p:grpSpPr bwMode="auto">
          <a:xfrm>
            <a:off x="971630" y="2708920"/>
            <a:ext cx="7650984" cy="1143000"/>
            <a:chOff x="2554" y="0"/>
            <a:chExt cx="5432" cy="1309"/>
          </a:xfrm>
        </p:grpSpPr>
        <p:sp>
          <p:nvSpPr>
            <p:cNvPr id="36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471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2554" y="783"/>
              <a:ext cx="719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Admissão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n-1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 flipV="1">
              <a:off x="471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1069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 = aposentadoria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2" name="Group 1"/>
          <p:cNvGrpSpPr>
            <a:grpSpLocks noChangeAspect="1"/>
          </p:cNvGrpSpPr>
          <p:nvPr/>
        </p:nvGrpSpPr>
        <p:grpSpPr bwMode="auto">
          <a:xfrm>
            <a:off x="971953" y="4493291"/>
            <a:ext cx="7650663" cy="1143000"/>
            <a:chOff x="2502" y="0"/>
            <a:chExt cx="5484" cy="1309"/>
          </a:xfrm>
        </p:grpSpPr>
        <p:sp>
          <p:nvSpPr>
            <p:cNvPr id="7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2502" y="785"/>
              <a:ext cx="771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Concessão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m-1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70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 = morte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1270" name="CaixaDeTexto 11269"/>
          <p:cNvSpPr txBox="1"/>
          <p:nvPr/>
        </p:nvSpPr>
        <p:spPr>
          <a:xfrm>
            <a:off x="1331640" y="2564904"/>
            <a:ext cx="1942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Tem tempo anterior?</a:t>
            </a:r>
            <a:endParaRPr lang="pt-BR" sz="1000" dirty="0"/>
          </a:p>
        </p:txBody>
      </p:sp>
      <p:cxnSp>
        <p:nvCxnSpPr>
          <p:cNvPr id="11274" name="Conector de seta reta 11273"/>
          <p:cNvCxnSpPr/>
          <p:nvPr/>
        </p:nvCxnSpPr>
        <p:spPr>
          <a:xfrm flipH="1">
            <a:off x="971630" y="2492896"/>
            <a:ext cx="89457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ixaDeTexto 104"/>
          <p:cNvSpPr txBox="1"/>
          <p:nvPr/>
        </p:nvSpPr>
        <p:spPr>
          <a:xfrm>
            <a:off x="3692373" y="2564904"/>
            <a:ext cx="290199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FF0000"/>
                </a:solidFill>
              </a:rPr>
              <a:t>O que pode ocorrer até a aposentadoria?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06" name="CaixaDeTexto 105"/>
          <p:cNvSpPr txBox="1"/>
          <p:nvPr/>
        </p:nvSpPr>
        <p:spPr>
          <a:xfrm>
            <a:off x="2915816" y="4406915"/>
            <a:ext cx="290199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FF0000"/>
                </a:solidFill>
              </a:rPr>
              <a:t>O que pode ocorrer após a aposentadoria?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07" name="CaixaDeTexto 106"/>
          <p:cNvSpPr txBox="1"/>
          <p:nvPr/>
        </p:nvSpPr>
        <p:spPr>
          <a:xfrm>
            <a:off x="7160563" y="2348880"/>
            <a:ext cx="1731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Qual a idade?</a:t>
            </a:r>
          </a:p>
          <a:p>
            <a:r>
              <a:rPr lang="pt-BR" sz="1000" dirty="0" smtClean="0"/>
              <a:t>Qual salário e atividade?</a:t>
            </a:r>
            <a:endParaRPr lang="pt-BR" sz="1000" dirty="0"/>
          </a:p>
        </p:txBody>
      </p:sp>
      <p:cxnSp>
        <p:nvCxnSpPr>
          <p:cNvPr id="108" name="Conector de seta reta 107"/>
          <p:cNvCxnSpPr/>
          <p:nvPr/>
        </p:nvCxnSpPr>
        <p:spPr>
          <a:xfrm flipH="1">
            <a:off x="7104761" y="2748990"/>
            <a:ext cx="746096" cy="5877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69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Atuarial: Capitalização e PUC</a:t>
            </a: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>
            <a:off x="3995936" y="5045424"/>
            <a:ext cx="1395" cy="1117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9" name="Line 7"/>
          <p:cNvSpPr>
            <a:spLocks noChangeShapeType="1"/>
          </p:cNvSpPr>
          <p:nvPr/>
        </p:nvSpPr>
        <p:spPr bwMode="auto">
          <a:xfrm flipV="1">
            <a:off x="3995936" y="4816649"/>
            <a:ext cx="1395" cy="22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02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5" name="Group 1"/>
          <p:cNvGrpSpPr>
            <a:grpSpLocks noChangeAspect="1"/>
          </p:cNvGrpSpPr>
          <p:nvPr/>
        </p:nvGrpSpPr>
        <p:grpSpPr bwMode="auto">
          <a:xfrm>
            <a:off x="971630" y="2708920"/>
            <a:ext cx="7650984" cy="1143000"/>
            <a:chOff x="2554" y="0"/>
            <a:chExt cx="5432" cy="1309"/>
          </a:xfrm>
        </p:grpSpPr>
        <p:sp>
          <p:nvSpPr>
            <p:cNvPr id="36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471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2554" y="783"/>
              <a:ext cx="719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Admissão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n-1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 flipV="1">
              <a:off x="471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1069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 = aposentadoria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2" name="Group 1"/>
          <p:cNvGrpSpPr>
            <a:grpSpLocks noChangeAspect="1"/>
          </p:cNvGrpSpPr>
          <p:nvPr/>
        </p:nvGrpSpPr>
        <p:grpSpPr bwMode="auto">
          <a:xfrm>
            <a:off x="971953" y="4493291"/>
            <a:ext cx="7650663" cy="1143000"/>
            <a:chOff x="2502" y="0"/>
            <a:chExt cx="5484" cy="1309"/>
          </a:xfrm>
        </p:grpSpPr>
        <p:sp>
          <p:nvSpPr>
            <p:cNvPr id="7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2502" y="785"/>
              <a:ext cx="771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Concessão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m-1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70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 = morte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05" name="CaixaDeTexto 104"/>
          <p:cNvSpPr txBox="1"/>
          <p:nvPr/>
        </p:nvSpPr>
        <p:spPr>
          <a:xfrm>
            <a:off x="3692373" y="2564904"/>
            <a:ext cx="290199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FF0000"/>
                </a:solidFill>
              </a:rPr>
              <a:t>O que pode ocorrer até a aposentadoria?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06" name="CaixaDeTexto 105"/>
          <p:cNvSpPr txBox="1"/>
          <p:nvPr/>
        </p:nvSpPr>
        <p:spPr>
          <a:xfrm>
            <a:off x="2915816" y="4406915"/>
            <a:ext cx="290199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FF0000"/>
                </a:solidFill>
              </a:rPr>
              <a:t>O que pode ocorrer após a aposentadoria?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850857" y="2276872"/>
            <a:ext cx="8976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Demissão</a:t>
            </a:r>
          </a:p>
          <a:p>
            <a:r>
              <a:rPr lang="pt-BR" sz="1000" dirty="0" smtClean="0"/>
              <a:t>Casamento</a:t>
            </a:r>
          </a:p>
          <a:p>
            <a:r>
              <a:rPr lang="pt-BR" sz="1000" dirty="0" smtClean="0"/>
              <a:t>Nascimento</a:t>
            </a:r>
          </a:p>
          <a:p>
            <a:r>
              <a:rPr lang="pt-BR" sz="1000" dirty="0" smtClean="0"/>
              <a:t>Morte</a:t>
            </a:r>
          </a:p>
          <a:p>
            <a:r>
              <a:rPr lang="pt-BR" sz="1000" dirty="0" smtClean="0"/>
              <a:t>Invalidez</a:t>
            </a:r>
            <a:endParaRPr lang="pt-BR" sz="1000" dirty="0" smtClean="0"/>
          </a:p>
        </p:txBody>
      </p:sp>
      <p:sp>
        <p:nvSpPr>
          <p:cNvPr id="64" name="CaixaDeTexto 63"/>
          <p:cNvSpPr txBox="1"/>
          <p:nvPr/>
        </p:nvSpPr>
        <p:spPr>
          <a:xfrm>
            <a:off x="7850857" y="4293096"/>
            <a:ext cx="96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Morte</a:t>
            </a:r>
          </a:p>
          <a:p>
            <a:r>
              <a:rPr lang="pt-BR" sz="1000" dirty="0" smtClean="0"/>
              <a:t>Longevidade</a:t>
            </a:r>
            <a:endParaRPr lang="pt-BR" sz="1000" dirty="0"/>
          </a:p>
        </p:txBody>
      </p:sp>
      <p:sp>
        <p:nvSpPr>
          <p:cNvPr id="65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67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 Avaliação Atuarial: Capitalização e PUC</a:t>
            </a: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>
            <a:off x="3995936" y="5045424"/>
            <a:ext cx="1395" cy="1117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" name="Line 7"/>
          <p:cNvSpPr>
            <a:spLocks noChangeShapeType="1"/>
          </p:cNvSpPr>
          <p:nvPr/>
        </p:nvSpPr>
        <p:spPr bwMode="auto">
          <a:xfrm flipV="1">
            <a:off x="3995936" y="4816649"/>
            <a:ext cx="1395" cy="22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40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5" name="Group 1"/>
          <p:cNvGrpSpPr>
            <a:grpSpLocks noChangeAspect="1"/>
          </p:cNvGrpSpPr>
          <p:nvPr/>
        </p:nvGrpSpPr>
        <p:grpSpPr bwMode="auto">
          <a:xfrm>
            <a:off x="971630" y="2708920"/>
            <a:ext cx="7650984" cy="1143000"/>
            <a:chOff x="2554" y="0"/>
            <a:chExt cx="5432" cy="1309"/>
          </a:xfrm>
        </p:grpSpPr>
        <p:sp>
          <p:nvSpPr>
            <p:cNvPr id="36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471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2554" y="783"/>
              <a:ext cx="719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Admissão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n-1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 flipV="1">
              <a:off x="471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1069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 = aposentadoria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2" name="Group 1"/>
          <p:cNvGrpSpPr>
            <a:grpSpLocks noChangeAspect="1"/>
          </p:cNvGrpSpPr>
          <p:nvPr/>
        </p:nvGrpSpPr>
        <p:grpSpPr bwMode="auto">
          <a:xfrm>
            <a:off x="971953" y="4493291"/>
            <a:ext cx="7650663" cy="1143000"/>
            <a:chOff x="2502" y="0"/>
            <a:chExt cx="5484" cy="1309"/>
          </a:xfrm>
        </p:grpSpPr>
        <p:sp>
          <p:nvSpPr>
            <p:cNvPr id="7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2502" y="785"/>
              <a:ext cx="771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Concessão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m-1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70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 = morte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cxnSp>
        <p:nvCxnSpPr>
          <p:cNvPr id="6" name="Conector reto 5"/>
          <p:cNvCxnSpPr/>
          <p:nvPr/>
        </p:nvCxnSpPr>
        <p:spPr>
          <a:xfrm>
            <a:off x="4970275" y="2708920"/>
            <a:ext cx="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4057888" y="2420888"/>
            <a:ext cx="1799132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FF0000"/>
                </a:solidFill>
              </a:rPr>
              <a:t>Data da Avaliação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2771800" y="3902859"/>
            <a:ext cx="1942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Acumulou as contribuições?</a:t>
            </a:r>
            <a:endParaRPr lang="pt-BR" sz="1000" dirty="0"/>
          </a:p>
        </p:txBody>
      </p:sp>
      <p:cxnSp>
        <p:nvCxnSpPr>
          <p:cNvPr id="67" name="Conector de seta reta 66"/>
          <p:cNvCxnSpPr/>
          <p:nvPr/>
        </p:nvCxnSpPr>
        <p:spPr>
          <a:xfrm>
            <a:off x="3523713" y="3830851"/>
            <a:ext cx="14465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/>
          <p:cNvSpPr txBox="1"/>
          <p:nvPr/>
        </p:nvSpPr>
        <p:spPr>
          <a:xfrm>
            <a:off x="5365412" y="3902859"/>
            <a:ext cx="2374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Quanto tempo ainda para contribuir?</a:t>
            </a:r>
            <a:endParaRPr lang="pt-BR" sz="1000" dirty="0"/>
          </a:p>
        </p:txBody>
      </p:sp>
      <p:cxnSp>
        <p:nvCxnSpPr>
          <p:cNvPr id="70" name="Conector de seta reta 69"/>
          <p:cNvCxnSpPr/>
          <p:nvPr/>
        </p:nvCxnSpPr>
        <p:spPr>
          <a:xfrm flipH="1">
            <a:off x="4970275" y="3830851"/>
            <a:ext cx="14324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99" name="Imagem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100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 Avaliação Atuarial: Capitalização e PUC</a:t>
            </a:r>
          </a:p>
        </p:txBody>
      </p:sp>
      <p:sp>
        <p:nvSpPr>
          <p:cNvPr id="68" name="Line 24"/>
          <p:cNvSpPr>
            <a:spLocks noChangeShapeType="1"/>
          </p:cNvSpPr>
          <p:nvPr/>
        </p:nvSpPr>
        <p:spPr bwMode="auto">
          <a:xfrm>
            <a:off x="3995936" y="5045424"/>
            <a:ext cx="1395" cy="1117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V="1">
            <a:off x="3995936" y="4816649"/>
            <a:ext cx="1395" cy="22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38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5" name="Group 1"/>
          <p:cNvGrpSpPr>
            <a:grpSpLocks noChangeAspect="1"/>
          </p:cNvGrpSpPr>
          <p:nvPr/>
        </p:nvGrpSpPr>
        <p:grpSpPr bwMode="auto">
          <a:xfrm>
            <a:off x="971630" y="2708920"/>
            <a:ext cx="7650984" cy="1143000"/>
            <a:chOff x="2554" y="0"/>
            <a:chExt cx="5432" cy="1309"/>
          </a:xfrm>
        </p:grpSpPr>
        <p:sp>
          <p:nvSpPr>
            <p:cNvPr id="36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471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2554" y="783"/>
              <a:ext cx="719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Admissão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n-1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 flipV="1">
              <a:off x="471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1069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 = aposentadoria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2" name="Group 1"/>
          <p:cNvGrpSpPr>
            <a:grpSpLocks noChangeAspect="1"/>
          </p:cNvGrpSpPr>
          <p:nvPr/>
        </p:nvGrpSpPr>
        <p:grpSpPr bwMode="auto">
          <a:xfrm>
            <a:off x="971953" y="4493291"/>
            <a:ext cx="7650663" cy="1143000"/>
            <a:chOff x="2502" y="0"/>
            <a:chExt cx="5484" cy="1309"/>
          </a:xfrm>
        </p:grpSpPr>
        <p:sp>
          <p:nvSpPr>
            <p:cNvPr id="7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2502" y="785"/>
              <a:ext cx="771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Concessão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m-1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70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 = morte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cxnSp>
        <p:nvCxnSpPr>
          <p:cNvPr id="6" name="Conector reto 5"/>
          <p:cNvCxnSpPr/>
          <p:nvPr/>
        </p:nvCxnSpPr>
        <p:spPr>
          <a:xfrm>
            <a:off x="4970275" y="4581128"/>
            <a:ext cx="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4057888" y="4293096"/>
            <a:ext cx="1799132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FF0000"/>
                </a:solidFill>
              </a:rPr>
              <a:t>Data da Avaliação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2771800" y="5775067"/>
            <a:ext cx="1942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Acumulou as contribuições?</a:t>
            </a:r>
            <a:endParaRPr lang="pt-BR" sz="1000" dirty="0"/>
          </a:p>
        </p:txBody>
      </p:sp>
      <p:cxnSp>
        <p:nvCxnSpPr>
          <p:cNvPr id="67" name="Conector de seta reta 66"/>
          <p:cNvCxnSpPr/>
          <p:nvPr/>
        </p:nvCxnSpPr>
        <p:spPr>
          <a:xfrm>
            <a:off x="3523713" y="5703059"/>
            <a:ext cx="14465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69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2"/>
                </a:solidFill>
              </a:rPr>
              <a:t>RPPS de </a:t>
            </a:r>
            <a:r>
              <a:rPr lang="pt-BR" sz="3600" b="1" dirty="0" err="1" smtClean="0">
                <a:solidFill>
                  <a:schemeClr val="bg2"/>
                </a:solidFill>
              </a:rPr>
              <a:t>Sto</a:t>
            </a:r>
            <a:r>
              <a:rPr lang="pt-BR" sz="3600" b="1" dirty="0" smtClean="0">
                <a:solidFill>
                  <a:schemeClr val="bg2"/>
                </a:solidFill>
              </a:rPr>
              <a:t> Antônio de Posse</a:t>
            </a:r>
            <a:endParaRPr lang="pt-BR" sz="3600" b="1" dirty="0">
              <a:solidFill>
                <a:schemeClr val="bg2"/>
              </a:solidFill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 Avaliação Atuarial: Capitalização e PUC</a:t>
            </a:r>
          </a:p>
        </p:txBody>
      </p:sp>
      <p:sp>
        <p:nvSpPr>
          <p:cNvPr id="99" name="Line 24"/>
          <p:cNvSpPr>
            <a:spLocks noChangeShapeType="1"/>
          </p:cNvSpPr>
          <p:nvPr/>
        </p:nvSpPr>
        <p:spPr bwMode="auto">
          <a:xfrm>
            <a:off x="3995936" y="5045424"/>
            <a:ext cx="1395" cy="1117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 flipV="1">
            <a:off x="3995936" y="4816649"/>
            <a:ext cx="1395" cy="22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40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xponencial">
      <a:dk1>
        <a:srgbClr val="1F497D"/>
      </a:dk1>
      <a:lt1>
        <a:srgbClr val="1F497D"/>
      </a:lt1>
      <a:dk2>
        <a:srgbClr val="1F497D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5232</TotalTime>
  <Words>1758</Words>
  <Application>Microsoft Office PowerPoint</Application>
  <PresentationFormat>Apresentação na tela (4:3)</PresentationFormat>
  <Paragraphs>616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Avaliação Atuarial 2020 Santo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  <vt:lpstr>RPPS de Sto Antônio de Posse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Consultoria Exponencial</dc:title>
  <dc:creator>Álvaro Henrique Ferraz de Abreu</dc:creator>
  <cp:lastModifiedBy>Álvaro Henrique Ferraz de Abreu</cp:lastModifiedBy>
  <cp:revision>348</cp:revision>
  <dcterms:created xsi:type="dcterms:W3CDTF">2013-01-23T18:06:05Z</dcterms:created>
  <dcterms:modified xsi:type="dcterms:W3CDTF">2020-07-12T14:41:37Z</dcterms:modified>
</cp:coreProperties>
</file>